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e Vietnam Ultra-Bold" charset="1" panose="00000900000000000000"/>
      <p:regular r:id="rId21"/>
    </p:embeddedFont>
    <p:embeddedFont>
      <p:font typeface="Be Vietnam" charset="1" panose="00000500000000000000"/>
      <p:regular r:id="rId22"/>
    </p:embeddedFont>
    <p:embeddedFont>
      <p:font typeface="Quicksand Medium" charset="1" panose="00000600000000000000"/>
      <p:regular r:id="rId23"/>
    </p:embeddedFont>
    <p:embeddedFont>
      <p:font typeface="Quicksand Bold" charset="1" panose="00000800000000000000"/>
      <p:regular r:id="rId24"/>
    </p:embeddedFont>
    <p:embeddedFont>
      <p:font typeface="Quicksand"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93528" y="2273518"/>
            <a:ext cx="8853878" cy="2899410"/>
          </a:xfrm>
          <a:prstGeom prst="rect">
            <a:avLst/>
          </a:prstGeom>
        </p:spPr>
        <p:txBody>
          <a:bodyPr anchor="t" rtlCol="false" tIns="0" lIns="0" bIns="0" rIns="0">
            <a:spAutoFit/>
          </a:bodyPr>
          <a:lstStyle/>
          <a:p>
            <a:pPr algn="l" marL="0" indent="0" lvl="0">
              <a:lnSpc>
                <a:spcPts val="11520"/>
              </a:lnSpc>
            </a:pPr>
            <a:r>
              <a:rPr lang="en-US" sz="9000" spc="-378">
                <a:solidFill>
                  <a:srgbClr val="3139A8"/>
                </a:solidFill>
                <a:latin typeface="Be Vietnam Ultra-Bold"/>
                <a:ea typeface="Be Vietnam Ultra-Bold"/>
                <a:cs typeface="Be Vietnam Ultra-Bold"/>
                <a:sym typeface="Be Vietnam Ultra-Bold"/>
              </a:rPr>
              <a:t>PHÁT TRIỂN ỨNG DỤNG DI ĐỘNG</a:t>
            </a:r>
          </a:p>
        </p:txBody>
      </p:sp>
      <p:sp>
        <p:nvSpPr>
          <p:cNvPr name="TextBox 10" id="10"/>
          <p:cNvSpPr txBox="true"/>
          <p:nvPr/>
        </p:nvSpPr>
        <p:spPr>
          <a:xfrm rot="0">
            <a:off x="1219200" y="5668228"/>
            <a:ext cx="8398722" cy="1438226"/>
          </a:xfrm>
          <a:prstGeom prst="rect">
            <a:avLst/>
          </a:prstGeom>
        </p:spPr>
        <p:txBody>
          <a:bodyPr anchor="t" rtlCol="false" tIns="0" lIns="0" bIns="0" rIns="0">
            <a:spAutoFit/>
          </a:bodyPr>
          <a:lstStyle/>
          <a:p>
            <a:pPr algn="l" marL="0" indent="0" lvl="0">
              <a:lnSpc>
                <a:spcPts val="5675"/>
              </a:lnSpc>
            </a:pPr>
            <a:r>
              <a:rPr lang="en-US" sz="5354" spc="-224">
                <a:solidFill>
                  <a:srgbClr val="3139A8"/>
                </a:solidFill>
                <a:latin typeface="Be Vietnam"/>
                <a:ea typeface="Be Vietnam"/>
                <a:cs typeface="Be Vietnam"/>
                <a:sym typeface="Be Vietnam"/>
              </a:rPr>
              <a:t>HỆ THỐNG QUÁN LÝ CÁC CÂU LẠC BỘ CỦA HỌC SINH</a:t>
            </a:r>
          </a:p>
        </p:txBody>
      </p:sp>
      <p:sp>
        <p:nvSpPr>
          <p:cNvPr name="TextBox 11" id="11"/>
          <p:cNvSpPr txBox="true"/>
          <p:nvPr/>
        </p:nvSpPr>
        <p:spPr>
          <a:xfrm rot="0">
            <a:off x="1558073" y="7392203"/>
            <a:ext cx="8602534" cy="1323848"/>
          </a:xfrm>
          <a:prstGeom prst="rect">
            <a:avLst/>
          </a:prstGeom>
        </p:spPr>
        <p:txBody>
          <a:bodyPr anchor="t" rtlCol="false" tIns="0" lIns="0" bIns="0" rIns="0">
            <a:spAutoFit/>
          </a:bodyPr>
          <a:lstStyle/>
          <a:p>
            <a:pPr algn="l">
              <a:lnSpc>
                <a:spcPts val="3136"/>
              </a:lnSpc>
            </a:pPr>
            <a:r>
              <a:rPr lang="en-US" sz="2800" spc="-117">
                <a:solidFill>
                  <a:srgbClr val="090147"/>
                </a:solidFill>
                <a:latin typeface="Be Vietnam"/>
                <a:ea typeface="Be Vietnam"/>
                <a:cs typeface="Be Vietnam"/>
                <a:sym typeface="Be Vietnam"/>
              </a:rPr>
              <a:t>NGÔ QUANG HUY - BIT220080</a:t>
            </a:r>
          </a:p>
          <a:p>
            <a:pPr algn="l">
              <a:lnSpc>
                <a:spcPts val="4200"/>
              </a:lnSpc>
            </a:pPr>
            <a:r>
              <a:rPr lang="en-US" sz="2800" spc="-117">
                <a:solidFill>
                  <a:srgbClr val="090147"/>
                </a:solidFill>
                <a:latin typeface="Be Vietnam"/>
                <a:ea typeface="Be Vietnam"/>
                <a:cs typeface="Be Vietnam"/>
                <a:sym typeface="Be Vietnam"/>
              </a:rPr>
              <a:t>LUU MINH NHẬT - BIT220126</a:t>
            </a:r>
          </a:p>
          <a:p>
            <a:pPr algn="l" marL="0" indent="0" lvl="0">
              <a:lnSpc>
                <a:spcPts val="3136"/>
              </a:lnSpc>
              <a:spcBef>
                <a:spcPct val="0"/>
              </a:spcBef>
            </a:pPr>
            <a:r>
              <a:rPr lang="en-US" sz="2800" spc="-117">
                <a:solidFill>
                  <a:srgbClr val="090147"/>
                </a:solidFill>
                <a:latin typeface="Be Vietnam"/>
                <a:ea typeface="Be Vietnam"/>
                <a:cs typeface="Be Vietnam"/>
                <a:sym typeface="Be Vietnam"/>
              </a:rPr>
              <a:t>DƯƠNG THANH TÙNG - BIT220165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1312122"/>
            <a:ext cx="7662756" cy="7662756"/>
            <a:chOff x="0" y="0"/>
            <a:chExt cx="6350000" cy="6350000"/>
          </a:xfrm>
        </p:grpSpPr>
        <p:sp>
          <p:nvSpPr>
            <p:cNvPr name="Freeform 3" id="3"/>
            <p:cNvSpPr/>
            <p:nvPr/>
          </p:nvSpPr>
          <p:spPr>
            <a:xfrm flipH="false" flipV="false" rot="0">
              <a:off x="124460" y="124460"/>
              <a:ext cx="6101080" cy="6101080"/>
            </a:xfrm>
            <a:custGeom>
              <a:avLst/>
              <a:gdLst/>
              <a:ahLst/>
              <a:cxnLst/>
              <a:rect r="r" b="b" t="t" l="l"/>
              <a:pathLst>
                <a:path h="6101080" w="6101080">
                  <a:moveTo>
                    <a:pt x="0" y="0"/>
                  </a:moveTo>
                  <a:lnTo>
                    <a:pt x="6101080" y="0"/>
                  </a:lnTo>
                  <a:lnTo>
                    <a:pt x="6101080" y="6101080"/>
                  </a:lnTo>
                  <a:lnTo>
                    <a:pt x="0" y="6101080"/>
                  </a:lnTo>
                  <a:close/>
                </a:path>
              </a:pathLst>
            </a:custGeom>
            <a:blipFill>
              <a:blip r:embed="rId2"/>
              <a:stretch>
                <a:fillRect l="0" t="-67" r="0" b="-67"/>
              </a:stretch>
            </a:blipFill>
          </p:spPr>
        </p:sp>
        <p:sp>
          <p:nvSpPr>
            <p:cNvPr name="Freeform 4" id="4"/>
            <p:cNvSpPr/>
            <p:nvPr/>
          </p:nvSpPr>
          <p:spPr>
            <a:xfrm flipH="false" flipV="false" rot="0">
              <a:off x="0" y="0"/>
              <a:ext cx="6350000" cy="6350000"/>
            </a:xfrm>
            <a:custGeom>
              <a:avLst/>
              <a:gdLst/>
              <a:ahLst/>
              <a:cxnLst/>
              <a:rect r="r" b="b" t="t" l="l"/>
              <a:pathLst>
                <a:path h="6350000" w="6350000">
                  <a:moveTo>
                    <a:pt x="6350000" y="6350000"/>
                  </a:moveTo>
                  <a:lnTo>
                    <a:pt x="0" y="6350000"/>
                  </a:lnTo>
                  <a:lnTo>
                    <a:pt x="0" y="0"/>
                  </a:lnTo>
                  <a:lnTo>
                    <a:pt x="6350000" y="0"/>
                  </a:lnTo>
                  <a:lnTo>
                    <a:pt x="6350000" y="6350000"/>
                  </a:lnTo>
                  <a:close/>
                  <a:moveTo>
                    <a:pt x="248920" y="6101080"/>
                  </a:moveTo>
                  <a:lnTo>
                    <a:pt x="6099810" y="6101080"/>
                  </a:lnTo>
                  <a:lnTo>
                    <a:pt x="6099810" y="248920"/>
                  </a:lnTo>
                  <a:lnTo>
                    <a:pt x="248920" y="248920"/>
                  </a:lnTo>
                  <a:lnTo>
                    <a:pt x="248920" y="6101080"/>
                  </a:lnTo>
                  <a:close/>
                </a:path>
              </a:pathLst>
            </a:custGeom>
            <a:solidFill>
              <a:srgbClr val="392B31"/>
            </a:solidFill>
          </p:spPr>
        </p:sp>
      </p:grpSp>
      <p:sp>
        <p:nvSpPr>
          <p:cNvPr name="TextBox 5" id="5"/>
          <p:cNvSpPr txBox="true"/>
          <p:nvPr/>
        </p:nvSpPr>
        <p:spPr>
          <a:xfrm rot="0">
            <a:off x="9448325" y="2727072"/>
            <a:ext cx="7810975" cy="203454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ea typeface="Be Vietnam Ultra-Bold"/>
                <a:cs typeface="Be Vietnam Ultra-Bold"/>
                <a:sym typeface="Be Vietnam Ultra-Bold"/>
              </a:rPr>
              <a:t>MỘT SỐ SƠ ĐỒ MINH HOẠ </a:t>
            </a:r>
          </a:p>
        </p:txBody>
      </p:sp>
      <p:sp>
        <p:nvSpPr>
          <p:cNvPr name="TextBox 6" id="6"/>
          <p:cNvSpPr txBox="true"/>
          <p:nvPr/>
        </p:nvSpPr>
        <p:spPr>
          <a:xfrm rot="0">
            <a:off x="9448325" y="6013208"/>
            <a:ext cx="7570711" cy="573405"/>
          </a:xfrm>
          <a:prstGeom prst="rect">
            <a:avLst/>
          </a:prstGeom>
        </p:spPr>
        <p:txBody>
          <a:bodyPr anchor="t" rtlCol="false" tIns="0" lIns="0" bIns="0" rIns="0">
            <a:spAutoFit/>
          </a:bodyPr>
          <a:lstStyle/>
          <a:p>
            <a:pPr algn="l">
              <a:lnSpc>
                <a:spcPts val="4860"/>
              </a:lnSpc>
            </a:pPr>
            <a:r>
              <a:rPr lang="en-US" sz="3000">
                <a:solidFill>
                  <a:srgbClr val="FFFFFF"/>
                </a:solidFill>
                <a:latin typeface="Quicksand"/>
                <a:ea typeface="Quicksand"/>
                <a:cs typeface="Quicksand"/>
                <a:sym typeface="Quicksand"/>
              </a:rPr>
              <a:t>Use Case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Freeform 2" id="2"/>
          <p:cNvSpPr/>
          <p:nvPr/>
        </p:nvSpPr>
        <p:spPr>
          <a:xfrm flipH="false" flipV="false" rot="0">
            <a:off x="2338325" y="1244583"/>
            <a:ext cx="4849872" cy="7797834"/>
          </a:xfrm>
          <a:custGeom>
            <a:avLst/>
            <a:gdLst/>
            <a:ahLst/>
            <a:cxnLst/>
            <a:rect r="r" b="b" t="t" l="l"/>
            <a:pathLst>
              <a:path h="7797834" w="4849872">
                <a:moveTo>
                  <a:pt x="0" y="0"/>
                </a:moveTo>
                <a:lnTo>
                  <a:pt x="4849872" y="0"/>
                </a:lnTo>
                <a:lnTo>
                  <a:pt x="4849872" y="7797834"/>
                </a:lnTo>
                <a:lnTo>
                  <a:pt x="0" y="7797834"/>
                </a:lnTo>
                <a:lnTo>
                  <a:pt x="0" y="0"/>
                </a:lnTo>
                <a:close/>
              </a:path>
            </a:pathLst>
          </a:custGeom>
          <a:blipFill>
            <a:blip r:embed="rId2"/>
            <a:stretch>
              <a:fillRect l="0" t="0" r="0" b="0"/>
            </a:stretch>
          </a:blipFill>
        </p:spPr>
      </p:sp>
      <p:sp>
        <p:nvSpPr>
          <p:cNvPr name="TextBox 3" id="3"/>
          <p:cNvSpPr txBox="true"/>
          <p:nvPr/>
        </p:nvSpPr>
        <p:spPr>
          <a:xfrm rot="0">
            <a:off x="9448325" y="2727072"/>
            <a:ext cx="7810975" cy="203454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ea typeface="Be Vietnam Ultra-Bold"/>
                <a:cs typeface="Be Vietnam Ultra-Bold"/>
                <a:sym typeface="Be Vietnam Ultra-Bold"/>
              </a:rPr>
              <a:t>MỘT SỐ SƠ ĐỒ MINH HOẠ </a:t>
            </a:r>
          </a:p>
        </p:txBody>
      </p:sp>
      <p:sp>
        <p:nvSpPr>
          <p:cNvPr name="TextBox 4" id="4"/>
          <p:cNvSpPr txBox="true"/>
          <p:nvPr/>
        </p:nvSpPr>
        <p:spPr>
          <a:xfrm rot="0">
            <a:off x="9448325" y="6013208"/>
            <a:ext cx="7570711" cy="573405"/>
          </a:xfrm>
          <a:prstGeom prst="rect">
            <a:avLst/>
          </a:prstGeom>
        </p:spPr>
        <p:txBody>
          <a:bodyPr anchor="t" rtlCol="false" tIns="0" lIns="0" bIns="0" rIns="0">
            <a:spAutoFit/>
          </a:bodyPr>
          <a:lstStyle/>
          <a:p>
            <a:pPr algn="l">
              <a:lnSpc>
                <a:spcPts val="4860"/>
              </a:lnSpc>
            </a:pPr>
            <a:r>
              <a:rPr lang="en-US" sz="3000">
                <a:solidFill>
                  <a:srgbClr val="FFFFFF"/>
                </a:solidFill>
                <a:latin typeface="Quicksand"/>
                <a:ea typeface="Quicksand"/>
                <a:cs typeface="Quicksand"/>
                <a:sym typeface="Quicksand"/>
              </a:rPr>
              <a:t>Activity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67676"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0" t="-264" r="0" b="-264"/>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9448325" y="2727072"/>
            <a:ext cx="7810975" cy="203454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ea typeface="Be Vietnam Ultra-Bold"/>
                <a:cs typeface="Be Vietnam Ultra-Bold"/>
                <a:sym typeface="Be Vietnam Ultra-Bold"/>
              </a:rPr>
              <a:t>MỘT SỐ SƠ ĐỒ MINH HOẠ </a:t>
            </a:r>
          </a:p>
        </p:txBody>
      </p:sp>
      <p:sp>
        <p:nvSpPr>
          <p:cNvPr name="TextBox 6" id="6"/>
          <p:cNvSpPr txBox="true"/>
          <p:nvPr/>
        </p:nvSpPr>
        <p:spPr>
          <a:xfrm rot="0">
            <a:off x="9448325" y="6013208"/>
            <a:ext cx="7570711" cy="573405"/>
          </a:xfrm>
          <a:prstGeom prst="rect">
            <a:avLst/>
          </a:prstGeom>
        </p:spPr>
        <p:txBody>
          <a:bodyPr anchor="t" rtlCol="false" tIns="0" lIns="0" bIns="0" rIns="0">
            <a:spAutoFit/>
          </a:bodyPr>
          <a:lstStyle/>
          <a:p>
            <a:pPr algn="l">
              <a:lnSpc>
                <a:spcPts val="4860"/>
              </a:lnSpc>
            </a:pPr>
            <a:r>
              <a:rPr lang="en-US" sz="3000">
                <a:solidFill>
                  <a:srgbClr val="FFFFFF"/>
                </a:solidFill>
                <a:latin typeface="Quicksand"/>
                <a:ea typeface="Quicksand"/>
                <a:cs typeface="Quicksand"/>
                <a:sym typeface="Quicksand"/>
              </a:rPr>
              <a:t>Activity Diagram</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2907979" y="4668520"/>
            <a:ext cx="12472043" cy="2495550"/>
          </a:xfrm>
          <a:prstGeom prst="rect">
            <a:avLst/>
          </a:prstGeom>
        </p:spPr>
        <p:txBody>
          <a:bodyPr anchor="t" rtlCol="false" tIns="0" lIns="0" bIns="0" rIns="0">
            <a:spAutoFit/>
          </a:bodyPr>
          <a:lstStyle/>
          <a:p>
            <a:pPr algn="ctr">
              <a:lnSpc>
                <a:spcPts val="4049"/>
              </a:lnSpc>
            </a:pPr>
            <a:r>
              <a:rPr lang="en-US" sz="2499">
                <a:solidFill>
                  <a:srgbClr val="FFFFFF"/>
                </a:solidFill>
                <a:latin typeface="Quicksand Medium"/>
                <a:ea typeface="Quicksand Medium"/>
                <a:cs typeface="Quicksand Medium"/>
                <a:sym typeface="Quicksand Medium"/>
              </a:rPr>
              <a:t>Hệ thống Quản lý Các Câu lạc bộ của Học sinh đã được triển khai thành công và đáp ứng đầy đủ các yêu cầu đề ra. Các tính năng của hệ thống hoạt động ổn định, giao diện người dùng thân thiện và dễ sử dụng. Việc quản lý các câu lạc bộ trở nên hiệu quả hơn, giúp tiết kiệm thời gian và công sức cho cả quản trị viên và thành viên.</a:t>
            </a:r>
          </a:p>
        </p:txBody>
      </p:sp>
      <p:sp>
        <p:nvSpPr>
          <p:cNvPr name="TextBox 3" id="3"/>
          <p:cNvSpPr txBox="true"/>
          <p:nvPr/>
        </p:nvSpPr>
        <p:spPr>
          <a:xfrm rot="0">
            <a:off x="3557183" y="2637216"/>
            <a:ext cx="11173634" cy="742950"/>
          </a:xfrm>
          <a:prstGeom prst="rect">
            <a:avLst/>
          </a:prstGeom>
        </p:spPr>
        <p:txBody>
          <a:bodyPr anchor="t" rtlCol="false" tIns="0" lIns="0" bIns="0" rIns="0">
            <a:spAutoFit/>
          </a:bodyPr>
          <a:lstStyle/>
          <a:p>
            <a:pPr algn="ctr">
              <a:lnSpc>
                <a:spcPts val="5700"/>
              </a:lnSpc>
              <a:spcBef>
                <a:spcPct val="0"/>
              </a:spcBef>
            </a:pPr>
            <a:r>
              <a:rPr lang="en-US" sz="5000" spc="-210">
                <a:solidFill>
                  <a:srgbClr val="FFFFFF"/>
                </a:solidFill>
                <a:latin typeface="Be Vietnam Ultra-Bold"/>
                <a:ea typeface="Be Vietnam Ultra-Bold"/>
                <a:cs typeface="Be Vietnam Ultra-Bold"/>
                <a:sym typeface="Be Vietnam Ultra-Bold"/>
              </a:rPr>
              <a:t>KẾT QUẢ VÀ ĐÁNH GIÁ</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1380582"/>
            <a:ext cx="8797353" cy="1819656"/>
          </a:xfrm>
          <a:prstGeom prst="rect">
            <a:avLst/>
          </a:prstGeom>
        </p:spPr>
        <p:txBody>
          <a:bodyPr anchor="t" rtlCol="false" tIns="0" lIns="0" bIns="0" rIns="0">
            <a:spAutoFit/>
          </a:bodyPr>
          <a:lstStyle/>
          <a:p>
            <a:pPr algn="l" marL="0" indent="0" lvl="0">
              <a:lnSpc>
                <a:spcPts val="7182"/>
              </a:lnSpc>
            </a:pPr>
            <a:r>
              <a:rPr lang="en-US" sz="6300" spc="-264">
                <a:solidFill>
                  <a:srgbClr val="FFFFFF"/>
                </a:solidFill>
                <a:latin typeface="Be Vietnam Ultra-Bold"/>
                <a:ea typeface="Be Vietnam Ultra-Bold"/>
                <a:cs typeface="Be Vietnam Ultra-Bold"/>
                <a:sym typeface="Be Vietnam Ultra-Bold"/>
              </a:rPr>
              <a:t>KẾT LUẬN &amp; HƯỚNG PHÁT TRIỂN</a:t>
            </a:r>
          </a:p>
        </p:txBody>
      </p:sp>
      <p:sp>
        <p:nvSpPr>
          <p:cNvPr name="TextBox 7" id="7"/>
          <p:cNvSpPr txBox="true"/>
          <p:nvPr/>
        </p:nvSpPr>
        <p:spPr>
          <a:xfrm rot="0">
            <a:off x="1219200" y="3545205"/>
            <a:ext cx="7570711" cy="5713095"/>
          </a:xfrm>
          <a:prstGeom prst="rect">
            <a:avLst/>
          </a:prstGeom>
        </p:spPr>
        <p:txBody>
          <a:bodyPr anchor="t" rtlCol="false" tIns="0" lIns="0" bIns="0" rIns="0">
            <a:spAutoFit/>
          </a:bodyPr>
          <a:lstStyle/>
          <a:p>
            <a:pPr algn="l">
              <a:lnSpc>
                <a:spcPts val="3239"/>
              </a:lnSpc>
            </a:pPr>
            <a:r>
              <a:rPr lang="en-US" sz="1999">
                <a:solidFill>
                  <a:srgbClr val="FFFFFF"/>
                </a:solidFill>
                <a:latin typeface="Quicksand Medium"/>
                <a:ea typeface="Quicksand Medium"/>
                <a:cs typeface="Quicksand Medium"/>
                <a:sym typeface="Quicksand Medium"/>
              </a:rPr>
              <a:t>Hệ thống Quản lý Các</a:t>
            </a:r>
            <a:r>
              <a:rPr lang="en-US" sz="1999">
                <a:solidFill>
                  <a:srgbClr val="FFFFFF"/>
                </a:solidFill>
                <a:latin typeface="Quicksand Medium"/>
                <a:ea typeface="Quicksand Medium"/>
                <a:cs typeface="Quicksand Medium"/>
                <a:sym typeface="Quicksand Medium"/>
              </a:rPr>
              <a:t> Câu lạc bộ của Học sinh đã giải quyết được các vấn đề cơ bản trong quản lý câu lạc bộ tại các cơ sở giáo dục. Tuy nhiên, để hệ thống phát triển hơn nữa, một số hướng đi có thể được xem xét như:</a:t>
            </a:r>
          </a:p>
          <a:p>
            <a:pPr algn="l" marL="431799" indent="-215899" lvl="1">
              <a:lnSpc>
                <a:spcPts val="3239"/>
              </a:lnSpc>
              <a:buFont typeface="Arial"/>
              <a:buChar char="•"/>
            </a:pPr>
            <a:r>
              <a:rPr lang="en-US" sz="1999">
                <a:solidFill>
                  <a:srgbClr val="FFFFFF"/>
                </a:solidFill>
                <a:latin typeface="Quicksand Medium"/>
                <a:ea typeface="Quicksand Medium"/>
                <a:cs typeface="Quicksand Medium"/>
                <a:sym typeface="Quicksand Medium"/>
              </a:rPr>
              <a:t>Phát triển ứng dụng di động: Tạo ra phiên bản ứng dụng di động để người dùng có thể dễ dàng quản lý và tham gia các câu lạc bộ từ bất kỳ đâu.</a:t>
            </a:r>
          </a:p>
          <a:p>
            <a:pPr algn="l" marL="431799" indent="-215899" lvl="1">
              <a:lnSpc>
                <a:spcPts val="3239"/>
              </a:lnSpc>
              <a:buFont typeface="Arial"/>
              <a:buChar char="•"/>
            </a:pPr>
            <a:r>
              <a:rPr lang="en-US" sz="1999">
                <a:solidFill>
                  <a:srgbClr val="FFFFFF"/>
                </a:solidFill>
                <a:latin typeface="Quicksand Medium"/>
                <a:ea typeface="Quicksand Medium"/>
                <a:cs typeface="Quicksand Medium"/>
                <a:sym typeface="Quicksand Medium"/>
              </a:rPr>
              <a:t>Tích hợp hệ thống với các nền tảng mạng xã hội: Cho phép chia sẻ các hoạt động của câu lạc bộ lên các nền tảng mạng xã hội, tăng cường sự tương tác và quảng bá câu lạc bộ.</a:t>
            </a:r>
          </a:p>
          <a:p>
            <a:pPr algn="l" marL="431799" indent="-215899" lvl="1">
              <a:lnSpc>
                <a:spcPts val="3239"/>
              </a:lnSpc>
              <a:buFont typeface="Arial"/>
              <a:buChar char="•"/>
            </a:pPr>
            <a:r>
              <a:rPr lang="en-US" sz="1999">
                <a:solidFill>
                  <a:srgbClr val="FFFFFF"/>
                </a:solidFill>
                <a:latin typeface="Quicksand Medium"/>
                <a:ea typeface="Quicksand Medium"/>
                <a:cs typeface="Quicksand Medium"/>
                <a:sym typeface="Quicksand Medium"/>
              </a:rPr>
              <a:t>Nâng cấp bảo mật: Tăng cường các biện pháp bảo mật để bảo vệ dữ liệu của người dùng và câu lạc bộ, đảm bảo an toàn thông tin.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sz="12999" spc="-545">
                <a:solidFill>
                  <a:srgbClr val="3139A8"/>
                </a:solidFill>
                <a:latin typeface="Be Vietnam Ultra-Bold"/>
                <a:ea typeface="Be Vietnam Ultra-Bold"/>
                <a:cs typeface="Be Vietnam Ultra-Bold"/>
                <a:sym typeface="Be Vietnam Ultra-Bold"/>
              </a:rPr>
              <a:t>THANK YOU VERY MUCH!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890758"/>
            <a:ext cx="8385935" cy="1060451"/>
          </a:xfrm>
          <a:prstGeom prst="rect">
            <a:avLst/>
          </a:prstGeom>
        </p:spPr>
        <p:txBody>
          <a:bodyPr anchor="t" rtlCol="false" tIns="0" lIns="0" bIns="0" rIns="0">
            <a:spAutoFit/>
          </a:bodyPr>
          <a:lstStyle/>
          <a:p>
            <a:pPr algn="l" marL="0" indent="0" lvl="0">
              <a:lnSpc>
                <a:spcPts val="8000"/>
              </a:lnSpc>
            </a:pPr>
            <a:r>
              <a:rPr lang="en-US" sz="8000" spc="-336">
                <a:solidFill>
                  <a:srgbClr val="3139A8"/>
                </a:solidFill>
                <a:latin typeface="Be Vietnam Ultra-Bold"/>
                <a:ea typeface="Be Vietnam Ultra-Bold"/>
                <a:cs typeface="Be Vietnam Ultra-Bold"/>
                <a:sym typeface="Be Vietnam Ultra-Bold"/>
              </a:rPr>
              <a:t>GIỚI THIỆU DỰ ÁN</a:t>
            </a:r>
          </a:p>
        </p:txBody>
      </p:sp>
      <p:sp>
        <p:nvSpPr>
          <p:cNvPr name="TextBox 3" id="3"/>
          <p:cNvSpPr txBox="true"/>
          <p:nvPr/>
        </p:nvSpPr>
        <p:spPr>
          <a:xfrm rot="0">
            <a:off x="1219200" y="4292997"/>
            <a:ext cx="7570711" cy="4074795"/>
          </a:xfrm>
          <a:prstGeom prst="rect">
            <a:avLst/>
          </a:prstGeom>
        </p:spPr>
        <p:txBody>
          <a:bodyPr anchor="t" rtlCol="false" tIns="0" lIns="0" bIns="0" rIns="0">
            <a:spAutoFit/>
          </a:bodyPr>
          <a:lstStyle/>
          <a:p>
            <a:pPr algn="l">
              <a:lnSpc>
                <a:spcPts val="3239"/>
              </a:lnSpc>
            </a:pPr>
            <a:r>
              <a:rPr lang="en-US" sz="1999">
                <a:solidFill>
                  <a:srgbClr val="3139A8"/>
                </a:solidFill>
                <a:latin typeface="Quicksand Medium"/>
                <a:ea typeface="Quicksand Medium"/>
                <a:cs typeface="Quicksand Medium"/>
                <a:sym typeface="Quicksand Medium"/>
              </a:rPr>
              <a:t>Quản lý các câu lạc bộ trong trường học là một quy trình phức tạp và mất nhiều thời gian, bao gồm việc đăng ký thành viên, tổ chức các sự kiện, thông báo thông tin, và giám sát hoạt động của các thành viên. Với sự phát triển của công nghệ, việc ứng dụng các hệ thống quản lý số hóa đang dần trở nên cần thiết để giải quyết những khó khăn này. Hệ thống Quản lý Các Câu lạc bộ của Học sinh (Club Management System) ra đời nhằm hỗ trợ việc quản lý các hoạt động của câu lạc bộ một cách hiệu quả hơn, tạo ra môi trường hoạt động linh hoạt và minh bạch.</a:t>
            </a: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59724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59832" t="0" r="-59832"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1219200" y="1452422"/>
            <a:ext cx="8385935" cy="102489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ea typeface="Be Vietnam Ultra-Bold"/>
                <a:cs typeface="Be Vietnam Ultra-Bold"/>
                <a:sym typeface="Be Vietnam Ultra-Bold"/>
              </a:rPr>
              <a:t>MỤC TIÊU</a:t>
            </a:r>
          </a:p>
        </p:txBody>
      </p:sp>
      <p:sp>
        <p:nvSpPr>
          <p:cNvPr name="TextBox 6" id="6"/>
          <p:cNvSpPr txBox="true"/>
          <p:nvPr/>
        </p:nvSpPr>
        <p:spPr>
          <a:xfrm rot="0">
            <a:off x="1219200" y="3042667"/>
            <a:ext cx="7570711" cy="5350002"/>
          </a:xfrm>
          <a:prstGeom prst="rect">
            <a:avLst/>
          </a:prstGeom>
        </p:spPr>
        <p:txBody>
          <a:bodyPr anchor="t" rtlCol="false" tIns="0" lIns="0" bIns="0" rIns="0">
            <a:spAutoFit/>
          </a:bodyPr>
          <a:lstStyle/>
          <a:p>
            <a:pPr algn="l">
              <a:lnSpc>
                <a:spcPts val="3563"/>
              </a:lnSpc>
            </a:pPr>
            <a:r>
              <a:rPr lang="en-US" sz="2199">
                <a:solidFill>
                  <a:srgbClr val="FFFFFF"/>
                </a:solidFill>
                <a:latin typeface="Quicksand Bold"/>
                <a:ea typeface="Quicksand Bold"/>
                <a:cs typeface="Quicksand Bold"/>
                <a:sym typeface="Quicksand Bold"/>
              </a:rPr>
              <a:t>Mục</a:t>
            </a:r>
            <a:r>
              <a:rPr lang="en-US" sz="2199">
                <a:solidFill>
                  <a:srgbClr val="FFFFFF"/>
                </a:solidFill>
                <a:latin typeface="Quicksand Bold"/>
                <a:ea typeface="Quicksand Bold"/>
                <a:cs typeface="Quicksand Bold"/>
                <a:sym typeface="Quicksand Bold"/>
              </a:rPr>
              <a:t> tiêu chính của hệ thống là tạo ra một nền tảng quản lý toàn diện, nơi mà cả quản trị viên và thành viên có thể tương tác và thực hiện các nhiệm vụ liên quan đến câu lạc bộ một cách dễ dàng. Hệ thống cung cấp các tính năng như:</a:t>
            </a:r>
          </a:p>
          <a:p>
            <a:pPr algn="l" marL="474979" indent="-237490" lvl="1">
              <a:lnSpc>
                <a:spcPts val="3563"/>
              </a:lnSpc>
              <a:buFont typeface="Arial"/>
              <a:buChar char="•"/>
            </a:pPr>
            <a:r>
              <a:rPr lang="en-US" sz="2199">
                <a:solidFill>
                  <a:srgbClr val="FFFFFF"/>
                </a:solidFill>
                <a:latin typeface="Quicksand Bold"/>
                <a:ea typeface="Quicksand Bold"/>
                <a:cs typeface="Quicksand Bold"/>
                <a:sym typeface="Quicksand Bold"/>
              </a:rPr>
              <a:t>Quản trị viên:</a:t>
            </a:r>
            <a:r>
              <a:rPr lang="en-US" sz="2199">
                <a:solidFill>
                  <a:srgbClr val="FFFFFF"/>
                </a:solidFill>
                <a:latin typeface="Quicksand"/>
                <a:ea typeface="Quicksand"/>
                <a:cs typeface="Quicksand"/>
                <a:sym typeface="Quicksand"/>
              </a:rPr>
              <a:t> Thêm, sửa, xóa câu lạc bộ, gửi thông báo, phê duyệt điều lệ, và giám sát hoạt động.</a:t>
            </a:r>
          </a:p>
          <a:p>
            <a:pPr algn="l" marL="474979" indent="-237490" lvl="1">
              <a:lnSpc>
                <a:spcPts val="3563"/>
              </a:lnSpc>
              <a:buFont typeface="Arial"/>
              <a:buChar char="•"/>
            </a:pPr>
            <a:r>
              <a:rPr lang="en-US" sz="2199">
                <a:solidFill>
                  <a:srgbClr val="FFFFFF"/>
                </a:solidFill>
                <a:latin typeface="Quicksand Bold"/>
                <a:ea typeface="Quicksand Bold"/>
                <a:cs typeface="Quicksand Bold"/>
                <a:sym typeface="Quicksand Bold"/>
              </a:rPr>
              <a:t>Thành viên:</a:t>
            </a:r>
            <a:r>
              <a:rPr lang="en-US" sz="2199">
                <a:solidFill>
                  <a:srgbClr val="FFFFFF"/>
                </a:solidFill>
                <a:latin typeface="Quicksand"/>
                <a:ea typeface="Quicksand"/>
                <a:cs typeface="Quicksand"/>
                <a:sym typeface="Quicksand"/>
              </a:rPr>
              <a:t> Xem danh sách câu lạc bộ, tham gia câu lạc bộ, theo dõi thông báo và hoạt động.</a:t>
            </a:r>
          </a:p>
          <a:p>
            <a:pPr algn="l" marL="474979" indent="-237490" lvl="1">
              <a:lnSpc>
                <a:spcPts val="3563"/>
              </a:lnSpc>
              <a:buFont typeface="Arial"/>
              <a:buChar char="•"/>
            </a:pPr>
            <a:r>
              <a:rPr lang="en-US" sz="2199">
                <a:solidFill>
                  <a:srgbClr val="FFFFFF"/>
                </a:solidFill>
                <a:latin typeface="Quicksand Bold"/>
                <a:ea typeface="Quicksand Bold"/>
                <a:cs typeface="Quicksand Bold"/>
                <a:sym typeface="Quicksand Bold"/>
              </a:rPr>
              <a:t>Hệ thống:</a:t>
            </a:r>
            <a:r>
              <a:rPr lang="en-US" sz="2199">
                <a:solidFill>
                  <a:srgbClr val="FFFFFF"/>
                </a:solidFill>
                <a:latin typeface="Quicksand"/>
                <a:ea typeface="Quicksand"/>
                <a:cs typeface="Quicksand"/>
                <a:sym typeface="Quicksand"/>
              </a:rPr>
              <a:t> Xác thực người dùng, quản lý dữ liệu câu lạc bộ và thành viên, xử lý các yêu cầu từ phía quản trị viên và thành viên.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77201" y="1121159"/>
            <a:ext cx="6042413" cy="8044682"/>
            <a:chOff x="0" y="0"/>
            <a:chExt cx="3663950" cy="4878070"/>
          </a:xfrm>
        </p:grpSpPr>
        <p:sp>
          <p:nvSpPr>
            <p:cNvPr name="Freeform 3" id="3"/>
            <p:cNvSpPr/>
            <p:nvPr/>
          </p:nvSpPr>
          <p:spPr>
            <a:xfrm flipH="false" flipV="false" rot="0">
              <a:off x="31750" y="31750"/>
              <a:ext cx="3600450" cy="4814570"/>
            </a:xfrm>
            <a:custGeom>
              <a:avLst/>
              <a:gdLst/>
              <a:ahLst/>
              <a:cxnLst/>
              <a:rect r="r" b="b" t="t" l="l"/>
              <a:pathLst>
                <a:path h="4814570" w="3600450">
                  <a:moveTo>
                    <a:pt x="0" y="0"/>
                  </a:moveTo>
                  <a:lnTo>
                    <a:pt x="3600450" y="0"/>
                  </a:lnTo>
                  <a:lnTo>
                    <a:pt x="3600450" y="4814570"/>
                  </a:lnTo>
                  <a:lnTo>
                    <a:pt x="0" y="4814570"/>
                  </a:lnTo>
                  <a:close/>
                </a:path>
              </a:pathLst>
            </a:custGeom>
            <a:blipFill>
              <a:blip r:embed="rId2"/>
              <a:stretch>
                <a:fillRect l="-68863" t="0" r="-68863" b="0"/>
              </a:stretch>
            </a:blipFill>
          </p:spPr>
        </p:sp>
        <p:sp>
          <p:nvSpPr>
            <p:cNvPr name="Freeform 4" id="4"/>
            <p:cNvSpPr/>
            <p:nvPr/>
          </p:nvSpPr>
          <p:spPr>
            <a:xfrm flipH="false" flipV="false" rot="0">
              <a:off x="0" y="0"/>
              <a:ext cx="3663950" cy="4878070"/>
            </a:xfrm>
            <a:custGeom>
              <a:avLst/>
              <a:gdLst/>
              <a:ahLst/>
              <a:cxnLst/>
              <a:rect r="r" b="b" t="t" l="l"/>
              <a:pathLst>
                <a:path h="4878070" w="366395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1EBE5"/>
            </a:solidFill>
          </p:spPr>
        </p:sp>
      </p:grpSp>
      <p:sp>
        <p:nvSpPr>
          <p:cNvPr name="TextBox 5" id="5"/>
          <p:cNvSpPr txBox="true"/>
          <p:nvPr/>
        </p:nvSpPr>
        <p:spPr>
          <a:xfrm rot="0">
            <a:off x="8873365" y="1499455"/>
            <a:ext cx="8385935" cy="203454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ea typeface="Be Vietnam Ultra-Bold"/>
                <a:cs typeface="Be Vietnam Ultra-Bold"/>
                <a:sym typeface="Be Vietnam Ultra-Bold"/>
              </a:rPr>
              <a:t>PHÂN TÍCH THIẾT KẾ HỆ THỐNG</a:t>
            </a:r>
          </a:p>
        </p:txBody>
      </p:sp>
      <p:sp>
        <p:nvSpPr>
          <p:cNvPr name="TextBox 6" id="6"/>
          <p:cNvSpPr txBox="true"/>
          <p:nvPr/>
        </p:nvSpPr>
        <p:spPr>
          <a:xfrm rot="0">
            <a:off x="8873365" y="4674311"/>
            <a:ext cx="7570711" cy="3559302"/>
          </a:xfrm>
          <a:prstGeom prst="rect">
            <a:avLst/>
          </a:prstGeom>
        </p:spPr>
        <p:txBody>
          <a:bodyPr anchor="t" rtlCol="false" tIns="0" lIns="0" bIns="0" rIns="0">
            <a:spAutoFit/>
          </a:bodyPr>
          <a:lstStyle/>
          <a:p>
            <a:pPr algn="l">
              <a:lnSpc>
                <a:spcPts val="3563"/>
              </a:lnSpc>
            </a:pPr>
            <a:r>
              <a:rPr lang="en-US" sz="2199">
                <a:solidFill>
                  <a:srgbClr val="FFFFFF"/>
                </a:solidFill>
                <a:latin typeface="Quicksand Medium"/>
                <a:ea typeface="Quicksand Medium"/>
                <a:cs typeface="Quicksand Medium"/>
                <a:sym typeface="Quicksand Medium"/>
              </a:rPr>
              <a:t>Hệ</a:t>
            </a:r>
            <a:r>
              <a:rPr lang="en-US" sz="2199">
                <a:solidFill>
                  <a:srgbClr val="FFFFFF"/>
                </a:solidFill>
                <a:latin typeface="Quicksand Medium"/>
                <a:ea typeface="Quicksand Medium"/>
                <a:cs typeface="Quicksand Medium"/>
                <a:sym typeface="Quicksand Medium"/>
              </a:rPr>
              <a:t> thống được thiết kế theo mô hình kiến trúc MVC (Model-View-Controller), chia thành ba lớp chính:</a:t>
            </a:r>
          </a:p>
          <a:p>
            <a:pPr algn="l" marL="474979" indent="-237490" lvl="1">
              <a:lnSpc>
                <a:spcPts val="3563"/>
              </a:lnSpc>
              <a:buFont typeface="Arial"/>
              <a:buChar char="•"/>
            </a:pPr>
            <a:r>
              <a:rPr lang="en-US" sz="2199">
                <a:solidFill>
                  <a:srgbClr val="FFFFFF"/>
                </a:solidFill>
                <a:latin typeface="Quicksand Medium"/>
                <a:ea typeface="Quicksand Medium"/>
                <a:cs typeface="Quicksand Medium"/>
                <a:sym typeface="Quicksand Medium"/>
              </a:rPr>
              <a:t>Model: Xử lý các logic nghiệp vụ và tương tác với cơ sở dữ liệu.</a:t>
            </a:r>
          </a:p>
          <a:p>
            <a:pPr algn="l" marL="474979" indent="-237490" lvl="1">
              <a:lnSpc>
                <a:spcPts val="3563"/>
              </a:lnSpc>
              <a:buFont typeface="Arial"/>
              <a:buChar char="•"/>
            </a:pPr>
            <a:r>
              <a:rPr lang="en-US" sz="2199">
                <a:solidFill>
                  <a:srgbClr val="FFFFFF"/>
                </a:solidFill>
                <a:latin typeface="Quicksand Medium"/>
                <a:ea typeface="Quicksand Medium"/>
                <a:cs typeface="Quicksand Medium"/>
                <a:sym typeface="Quicksand Medium"/>
              </a:rPr>
              <a:t>View: Giao diện người dùng, nơi mà quản trị viên và thành viên thực hiện các thao tác.</a:t>
            </a:r>
          </a:p>
          <a:p>
            <a:pPr algn="l" marL="474979" indent="-237490" lvl="1">
              <a:lnSpc>
                <a:spcPts val="3563"/>
              </a:lnSpc>
              <a:buFont typeface="Arial"/>
              <a:buChar char="•"/>
            </a:pPr>
            <a:r>
              <a:rPr lang="en-US" sz="2199">
                <a:solidFill>
                  <a:srgbClr val="FFFFFF"/>
                </a:solidFill>
                <a:latin typeface="Quicksand Medium"/>
                <a:ea typeface="Quicksand Medium"/>
                <a:cs typeface="Quicksand Medium"/>
                <a:sym typeface="Quicksand Medium"/>
              </a:rPr>
              <a:t>Controller: Nhận các yêu cầu từ người dùng và gọi các phương thức tương ứng trong lớp Model.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9200" y="3304481"/>
            <a:ext cx="8936763" cy="993142"/>
          </a:xfrm>
          <a:prstGeom prst="rect">
            <a:avLst/>
          </a:prstGeom>
        </p:spPr>
        <p:txBody>
          <a:bodyPr anchor="t" rtlCol="false" tIns="0" lIns="0" bIns="0" rIns="0">
            <a:spAutoFit/>
          </a:bodyPr>
          <a:lstStyle/>
          <a:p>
            <a:pPr algn="l" marL="0" indent="0" lvl="0">
              <a:lnSpc>
                <a:spcPts val="7630"/>
              </a:lnSpc>
            </a:pPr>
            <a:r>
              <a:rPr lang="en-US" sz="7000" spc="-294">
                <a:solidFill>
                  <a:srgbClr val="3139A8"/>
                </a:solidFill>
                <a:latin typeface="Be Vietnam Ultra-Bold"/>
                <a:ea typeface="Be Vietnam Ultra-Bold"/>
                <a:cs typeface="Be Vietnam Ultra-Bold"/>
                <a:sym typeface="Be Vietnam Ultra-Bold"/>
              </a:rPr>
              <a:t>KIẾN TRÚC HỆ THỐNG</a:t>
            </a:r>
          </a:p>
        </p:txBody>
      </p:sp>
      <p:sp>
        <p:nvSpPr>
          <p:cNvPr name="TextBox 4" id="4"/>
          <p:cNvSpPr txBox="true"/>
          <p:nvPr/>
        </p:nvSpPr>
        <p:spPr>
          <a:xfrm rot="0">
            <a:off x="1219200" y="5288043"/>
            <a:ext cx="8618794" cy="2026920"/>
          </a:xfrm>
          <a:prstGeom prst="rect">
            <a:avLst/>
          </a:prstGeom>
        </p:spPr>
        <p:txBody>
          <a:bodyPr anchor="t" rtlCol="false" tIns="0" lIns="0" bIns="0" rIns="0">
            <a:spAutoFit/>
          </a:bodyPr>
          <a:lstStyle/>
          <a:p>
            <a:pPr algn="l">
              <a:lnSpc>
                <a:spcPts val="3239"/>
              </a:lnSpc>
            </a:pPr>
            <a:r>
              <a:rPr lang="en-US" sz="1999">
                <a:solidFill>
                  <a:srgbClr val="3139A8"/>
                </a:solidFill>
                <a:latin typeface="Quicksand Medium"/>
                <a:ea typeface="Quicksand Medium"/>
                <a:cs typeface="Quicksand Medium"/>
                <a:sym typeface="Quicksand Medium"/>
              </a:rPr>
              <a:t>Hệ thống được xây dựng trên nền tảng Spring Boot, một framework mạnh mẽ dành cho phát triển ứng dụng web với Java. Cơ sở dữ liệu MySQL được sử dụng để lưu trữ thông tin về các câu lạc bộ, thành viên, và các hoạt động liên quan. Frontend được phát triển bằng HTML, CSS, và JavaScript, đảm bảo tính thân thiện và dễ sử dụng.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0100733" y="-633455"/>
            <a:ext cx="9434011" cy="11553911"/>
            <a:chOff x="0" y="0"/>
            <a:chExt cx="2385741" cy="2921836"/>
          </a:xfrm>
        </p:grpSpPr>
        <p:sp>
          <p:nvSpPr>
            <p:cNvPr name="Freeform 3" id="3"/>
            <p:cNvSpPr/>
            <p:nvPr/>
          </p:nvSpPr>
          <p:spPr>
            <a:xfrm flipH="false" flipV="false" rot="0">
              <a:off x="0" y="0"/>
              <a:ext cx="2385741" cy="2921836"/>
            </a:xfrm>
            <a:custGeom>
              <a:avLst/>
              <a:gdLst/>
              <a:ahLst/>
              <a:cxnLst/>
              <a:rect r="r" b="b" t="t" l="l"/>
              <a:pathLst>
                <a:path h="2921836" w="2385741">
                  <a:moveTo>
                    <a:pt x="0" y="0"/>
                  </a:moveTo>
                  <a:lnTo>
                    <a:pt x="2385741" y="0"/>
                  </a:lnTo>
                  <a:lnTo>
                    <a:pt x="2385741" y="2921836"/>
                  </a:lnTo>
                  <a:lnTo>
                    <a:pt x="0" y="2921836"/>
                  </a:lnTo>
                  <a:close/>
                </a:path>
              </a:pathLst>
            </a:custGeom>
            <a:solidFill>
              <a:srgbClr val="F1EBE5"/>
            </a:solidFill>
          </p:spPr>
        </p:sp>
        <p:sp>
          <p:nvSpPr>
            <p:cNvPr name="TextBox 4" id="4"/>
            <p:cNvSpPr txBox="true"/>
            <p:nvPr/>
          </p:nvSpPr>
          <p:spPr>
            <a:xfrm>
              <a:off x="0" y="19050"/>
              <a:ext cx="2385741"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535177" y="1028700"/>
            <a:ext cx="7300385" cy="8316499"/>
          </a:xfrm>
          <a:custGeom>
            <a:avLst/>
            <a:gdLst/>
            <a:ahLst/>
            <a:cxnLst/>
            <a:rect r="r" b="b" t="t" l="l"/>
            <a:pathLst>
              <a:path h="8316499" w="7300385">
                <a:moveTo>
                  <a:pt x="0" y="0"/>
                </a:moveTo>
                <a:lnTo>
                  <a:pt x="7300385" y="0"/>
                </a:lnTo>
                <a:lnTo>
                  <a:pt x="7300385" y="8316499"/>
                </a:lnTo>
                <a:lnTo>
                  <a:pt x="0" y="8316499"/>
                </a:lnTo>
                <a:lnTo>
                  <a:pt x="0" y="0"/>
                </a:lnTo>
                <a:close/>
              </a:path>
            </a:pathLst>
          </a:custGeom>
          <a:blipFill>
            <a:blip r:embed="rId2"/>
            <a:stretch>
              <a:fillRect l="0" t="0" r="0" b="0"/>
            </a:stretch>
          </a:blipFill>
        </p:spPr>
      </p:sp>
      <p:sp>
        <p:nvSpPr>
          <p:cNvPr name="Freeform 6" id="6"/>
          <p:cNvSpPr/>
          <p:nvPr/>
        </p:nvSpPr>
        <p:spPr>
          <a:xfrm flipH="false" flipV="false" rot="0">
            <a:off x="1219200" y="6397769"/>
            <a:ext cx="7676280" cy="3208291"/>
          </a:xfrm>
          <a:custGeom>
            <a:avLst/>
            <a:gdLst/>
            <a:ahLst/>
            <a:cxnLst/>
            <a:rect r="r" b="b" t="t" l="l"/>
            <a:pathLst>
              <a:path h="3208291" w="7676280">
                <a:moveTo>
                  <a:pt x="0" y="0"/>
                </a:moveTo>
                <a:lnTo>
                  <a:pt x="7676280" y="0"/>
                </a:lnTo>
                <a:lnTo>
                  <a:pt x="7676280" y="3208291"/>
                </a:lnTo>
                <a:lnTo>
                  <a:pt x="0" y="3208291"/>
                </a:lnTo>
                <a:lnTo>
                  <a:pt x="0" y="0"/>
                </a:lnTo>
                <a:close/>
              </a:path>
            </a:pathLst>
          </a:custGeom>
          <a:blipFill>
            <a:blip r:embed="rId3"/>
            <a:stretch>
              <a:fillRect l="0" t="0" r="0" b="0"/>
            </a:stretch>
          </a:blipFill>
        </p:spPr>
      </p:sp>
      <p:sp>
        <p:nvSpPr>
          <p:cNvPr name="TextBox 7" id="7"/>
          <p:cNvSpPr txBox="true"/>
          <p:nvPr/>
        </p:nvSpPr>
        <p:spPr>
          <a:xfrm rot="0">
            <a:off x="1219200" y="2183191"/>
            <a:ext cx="8385935" cy="203454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ea typeface="Be Vietnam Ultra-Bold"/>
                <a:cs typeface="Be Vietnam Ultra-Bold"/>
                <a:sym typeface="Be Vietnam Ultra-Bold"/>
              </a:rPr>
              <a:t>THIẾT KẾ CƠ SỞ DỮ LIỆU</a:t>
            </a:r>
          </a:p>
        </p:txBody>
      </p:sp>
      <p:sp>
        <p:nvSpPr>
          <p:cNvPr name="TextBox 8" id="8"/>
          <p:cNvSpPr txBox="true"/>
          <p:nvPr/>
        </p:nvSpPr>
        <p:spPr>
          <a:xfrm rot="0">
            <a:off x="1219200" y="4996970"/>
            <a:ext cx="7570711" cy="798195"/>
          </a:xfrm>
          <a:prstGeom prst="rect">
            <a:avLst/>
          </a:prstGeom>
        </p:spPr>
        <p:txBody>
          <a:bodyPr anchor="t" rtlCol="false" tIns="0" lIns="0" bIns="0" rIns="0">
            <a:spAutoFit/>
          </a:bodyPr>
          <a:lstStyle/>
          <a:p>
            <a:pPr algn="l">
              <a:lnSpc>
                <a:spcPts val="3239"/>
              </a:lnSpc>
            </a:pPr>
            <a:r>
              <a:rPr lang="en-US" sz="1999">
                <a:solidFill>
                  <a:srgbClr val="FFFFFF"/>
                </a:solidFill>
                <a:latin typeface="Quicksand Bold"/>
                <a:ea typeface="Quicksand Bold"/>
                <a:cs typeface="Quicksand Bold"/>
                <a:sym typeface="Quicksand Bold"/>
              </a:rPr>
              <a:t>Bảng User: Lưu trữ thông tin người dùng, bao gồm tên đăng nhập, mật khẩu, quyền hạn (quản trị viên/thành viên).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FECFF"/>
        </a:solidFill>
      </p:bgPr>
    </p:bg>
    <p:spTree>
      <p:nvGrpSpPr>
        <p:cNvPr id="1" name=""/>
        <p:cNvGrpSpPr/>
        <p:nvPr/>
      </p:nvGrpSpPr>
      <p:grpSpPr>
        <a:xfrm>
          <a:off x="0" y="0"/>
          <a:ext cx="0" cy="0"/>
          <a:chOff x="0" y="0"/>
          <a:chExt cx="0" cy="0"/>
        </a:xfrm>
      </p:grpSpPr>
      <p:grpSp>
        <p:nvGrpSpPr>
          <p:cNvPr name="Group 2" id="2"/>
          <p:cNvGrpSpPr/>
          <p:nvPr/>
        </p:nvGrpSpPr>
        <p:grpSpPr>
          <a:xfrm rot="0">
            <a:off x="7614420" y="-633455"/>
            <a:ext cx="11920325" cy="11553911"/>
            <a:chOff x="0" y="0"/>
            <a:chExt cx="3014498" cy="2921836"/>
          </a:xfrm>
        </p:grpSpPr>
        <p:sp>
          <p:nvSpPr>
            <p:cNvPr name="Freeform 3" id="3"/>
            <p:cNvSpPr/>
            <p:nvPr/>
          </p:nvSpPr>
          <p:spPr>
            <a:xfrm flipH="false" flipV="false" rot="0">
              <a:off x="0" y="0"/>
              <a:ext cx="3014498" cy="2921836"/>
            </a:xfrm>
            <a:custGeom>
              <a:avLst/>
              <a:gdLst/>
              <a:ahLst/>
              <a:cxnLst/>
              <a:rect r="r" b="b" t="t" l="l"/>
              <a:pathLst>
                <a:path h="2921836" w="3014498">
                  <a:moveTo>
                    <a:pt x="0" y="0"/>
                  </a:moveTo>
                  <a:lnTo>
                    <a:pt x="3014498" y="0"/>
                  </a:lnTo>
                  <a:lnTo>
                    <a:pt x="3014498" y="2921836"/>
                  </a:lnTo>
                  <a:lnTo>
                    <a:pt x="0" y="2921836"/>
                  </a:lnTo>
                  <a:close/>
                </a:path>
              </a:pathLst>
            </a:custGeom>
            <a:solidFill>
              <a:srgbClr val="F1EBE5"/>
            </a:solidFill>
          </p:spPr>
        </p:sp>
        <p:sp>
          <p:nvSpPr>
            <p:cNvPr name="TextBox 4" id="4"/>
            <p:cNvSpPr txBox="true"/>
            <p:nvPr/>
          </p:nvSpPr>
          <p:spPr>
            <a:xfrm>
              <a:off x="0" y="19050"/>
              <a:ext cx="3014498"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065860" y="2525139"/>
            <a:ext cx="5633099" cy="2345918"/>
          </a:xfrm>
          <a:custGeom>
            <a:avLst/>
            <a:gdLst/>
            <a:ahLst/>
            <a:cxnLst/>
            <a:rect r="r" b="b" t="t" l="l"/>
            <a:pathLst>
              <a:path h="2345918" w="5633099">
                <a:moveTo>
                  <a:pt x="0" y="0"/>
                </a:moveTo>
                <a:lnTo>
                  <a:pt x="5633099" y="0"/>
                </a:lnTo>
                <a:lnTo>
                  <a:pt x="5633099" y="2345918"/>
                </a:lnTo>
                <a:lnTo>
                  <a:pt x="0" y="2345918"/>
                </a:lnTo>
                <a:lnTo>
                  <a:pt x="0" y="0"/>
                </a:lnTo>
                <a:close/>
              </a:path>
            </a:pathLst>
          </a:custGeom>
          <a:blipFill>
            <a:blip r:embed="rId2"/>
            <a:stretch>
              <a:fillRect l="0" t="0" r="0" b="0"/>
            </a:stretch>
          </a:blipFill>
        </p:spPr>
      </p:sp>
      <p:sp>
        <p:nvSpPr>
          <p:cNvPr name="Freeform 6" id="6"/>
          <p:cNvSpPr/>
          <p:nvPr/>
        </p:nvSpPr>
        <p:spPr>
          <a:xfrm flipH="false" flipV="false" rot="0">
            <a:off x="1065860" y="7647867"/>
            <a:ext cx="16156281" cy="1610433"/>
          </a:xfrm>
          <a:custGeom>
            <a:avLst/>
            <a:gdLst/>
            <a:ahLst/>
            <a:cxnLst/>
            <a:rect r="r" b="b" t="t" l="l"/>
            <a:pathLst>
              <a:path h="1610433" w="16156281">
                <a:moveTo>
                  <a:pt x="0" y="0"/>
                </a:moveTo>
                <a:lnTo>
                  <a:pt x="16156280" y="0"/>
                </a:lnTo>
                <a:lnTo>
                  <a:pt x="16156280" y="1610433"/>
                </a:lnTo>
                <a:lnTo>
                  <a:pt x="0" y="1610433"/>
                </a:lnTo>
                <a:lnTo>
                  <a:pt x="0" y="0"/>
                </a:lnTo>
                <a:close/>
              </a:path>
            </a:pathLst>
          </a:custGeom>
          <a:blipFill>
            <a:blip r:embed="rId3"/>
            <a:stretch>
              <a:fillRect l="0" t="0" r="0" b="0"/>
            </a:stretch>
          </a:blipFill>
        </p:spPr>
      </p:sp>
      <p:sp>
        <p:nvSpPr>
          <p:cNvPr name="TextBox 7" id="7"/>
          <p:cNvSpPr txBox="true"/>
          <p:nvPr/>
        </p:nvSpPr>
        <p:spPr>
          <a:xfrm rot="0">
            <a:off x="8736388" y="1701468"/>
            <a:ext cx="8385935" cy="2034540"/>
          </a:xfrm>
          <a:prstGeom prst="rect">
            <a:avLst/>
          </a:prstGeom>
        </p:spPr>
        <p:txBody>
          <a:bodyPr anchor="t" rtlCol="false" tIns="0" lIns="0" bIns="0" rIns="0">
            <a:spAutoFit/>
          </a:bodyPr>
          <a:lstStyle/>
          <a:p>
            <a:pPr algn="l" marL="0" indent="0" lvl="0">
              <a:lnSpc>
                <a:spcPts val="7979"/>
              </a:lnSpc>
            </a:pPr>
            <a:r>
              <a:rPr lang="en-US" sz="6999" spc="-293">
                <a:solidFill>
                  <a:srgbClr val="392B31"/>
                </a:solidFill>
                <a:latin typeface="Be Vietnam Ultra-Bold"/>
                <a:ea typeface="Be Vietnam Ultra-Bold"/>
                <a:cs typeface="Be Vietnam Ultra-Bold"/>
                <a:sym typeface="Be Vietnam Ultra-Bold"/>
              </a:rPr>
              <a:t>THIẾT KẾ CƠ SỞ DỮ LIỆU</a:t>
            </a:r>
          </a:p>
        </p:txBody>
      </p:sp>
      <p:sp>
        <p:nvSpPr>
          <p:cNvPr name="TextBox 8" id="8"/>
          <p:cNvSpPr txBox="true"/>
          <p:nvPr/>
        </p:nvSpPr>
        <p:spPr>
          <a:xfrm rot="0">
            <a:off x="8736388" y="5167904"/>
            <a:ext cx="7570711" cy="798195"/>
          </a:xfrm>
          <a:prstGeom prst="rect">
            <a:avLst/>
          </a:prstGeom>
        </p:spPr>
        <p:txBody>
          <a:bodyPr anchor="t" rtlCol="false" tIns="0" lIns="0" bIns="0" rIns="0">
            <a:spAutoFit/>
          </a:bodyPr>
          <a:lstStyle/>
          <a:p>
            <a:pPr algn="l">
              <a:lnSpc>
                <a:spcPts val="3239"/>
              </a:lnSpc>
            </a:pPr>
            <a:r>
              <a:rPr lang="en-US" sz="1999">
                <a:solidFill>
                  <a:srgbClr val="392B31"/>
                </a:solidFill>
                <a:latin typeface="Quicksand Bold"/>
                <a:ea typeface="Quicksand Bold"/>
                <a:cs typeface="Quicksand Bold"/>
                <a:sym typeface="Quicksand Bold"/>
              </a:rPr>
              <a:t>Bảng Club: Lưu trữ thông tin các câu lạc bộ, bao gồm tên câu lạc bộ, mô tả, và các thành viên liên quan.</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2162314"/>
            <a:ext cx="7924800" cy="2441571"/>
          </a:xfrm>
          <a:prstGeom prst="rect">
            <a:avLst/>
          </a:prstGeom>
        </p:spPr>
        <p:txBody>
          <a:bodyPr anchor="t" rtlCol="false" tIns="0" lIns="0" bIns="0" rIns="0">
            <a:spAutoFit/>
          </a:bodyPr>
          <a:lstStyle/>
          <a:p>
            <a:pPr algn="l" marL="0" indent="0" lvl="0">
              <a:lnSpc>
                <a:spcPts val="9800"/>
              </a:lnSpc>
            </a:pPr>
            <a:r>
              <a:rPr lang="en-US" sz="7000" spc="-294">
                <a:solidFill>
                  <a:srgbClr val="3139A8"/>
                </a:solidFill>
                <a:latin typeface="Be Vietnam Ultra-Bold"/>
                <a:ea typeface="Be Vietnam Ultra-Bold"/>
                <a:cs typeface="Be Vietnam Ultra-Bold"/>
                <a:sym typeface="Be Vietnam Ultra-Bold"/>
              </a:rPr>
              <a:t>TRIỂN KHAI VÀ PHÁT TRIỂN</a:t>
            </a:r>
          </a:p>
        </p:txBody>
      </p:sp>
      <p:grpSp>
        <p:nvGrpSpPr>
          <p:cNvPr name="Group 3" id="3"/>
          <p:cNvGrpSpPr/>
          <p:nvPr/>
        </p:nvGrpSpPr>
        <p:grpSpPr>
          <a:xfrm rot="0">
            <a:off x="9866314" y="7324725"/>
            <a:ext cx="6684066" cy="1937245"/>
            <a:chOff x="0" y="0"/>
            <a:chExt cx="2619172" cy="759115"/>
          </a:xfrm>
        </p:grpSpPr>
        <p:sp>
          <p:nvSpPr>
            <p:cNvPr name="Freeform 4" id="4"/>
            <p:cNvSpPr/>
            <p:nvPr/>
          </p:nvSpPr>
          <p:spPr>
            <a:xfrm flipH="false" flipV="false" rot="0">
              <a:off x="0" y="0"/>
              <a:ext cx="2619172" cy="759115"/>
            </a:xfrm>
            <a:custGeom>
              <a:avLst/>
              <a:gdLst/>
              <a:ahLst/>
              <a:cxnLst/>
              <a:rect r="r" b="b" t="t" l="l"/>
              <a:pathLst>
                <a:path h="759115" w="2619172">
                  <a:moveTo>
                    <a:pt x="17374" y="0"/>
                  </a:moveTo>
                  <a:lnTo>
                    <a:pt x="2601798" y="0"/>
                  </a:lnTo>
                  <a:cubicBezTo>
                    <a:pt x="2606406" y="0"/>
                    <a:pt x="2610825" y="1830"/>
                    <a:pt x="2614083" y="5089"/>
                  </a:cubicBezTo>
                  <a:cubicBezTo>
                    <a:pt x="2617341" y="8347"/>
                    <a:pt x="2619172" y="12766"/>
                    <a:pt x="2619172" y="17374"/>
                  </a:cubicBezTo>
                  <a:lnTo>
                    <a:pt x="2619172" y="741741"/>
                  </a:lnTo>
                  <a:cubicBezTo>
                    <a:pt x="2619172" y="751337"/>
                    <a:pt x="2611393" y="759115"/>
                    <a:pt x="2601798" y="759115"/>
                  </a:cubicBezTo>
                  <a:lnTo>
                    <a:pt x="17374" y="759115"/>
                  </a:lnTo>
                  <a:cubicBezTo>
                    <a:pt x="12766" y="759115"/>
                    <a:pt x="8347" y="757285"/>
                    <a:pt x="5089" y="754027"/>
                  </a:cubicBezTo>
                  <a:cubicBezTo>
                    <a:pt x="1830" y="750768"/>
                    <a:pt x="0" y="746349"/>
                    <a:pt x="0" y="741741"/>
                  </a:cubicBezTo>
                  <a:lnTo>
                    <a:pt x="0" y="17374"/>
                  </a:lnTo>
                  <a:cubicBezTo>
                    <a:pt x="0" y="12766"/>
                    <a:pt x="1830" y="8347"/>
                    <a:pt x="5089" y="5089"/>
                  </a:cubicBezTo>
                  <a:cubicBezTo>
                    <a:pt x="8347" y="1830"/>
                    <a:pt x="12766" y="0"/>
                    <a:pt x="17374" y="0"/>
                  </a:cubicBezTo>
                  <a:close/>
                </a:path>
              </a:pathLst>
            </a:custGeom>
            <a:solidFill>
              <a:srgbClr val="06D421"/>
            </a:solidFill>
            <a:ln w="9525" cap="sq">
              <a:solidFill>
                <a:srgbClr val="000000"/>
              </a:solidFill>
              <a:prstDash val="solid"/>
              <a:miter/>
            </a:ln>
          </p:spPr>
        </p:sp>
        <p:sp>
          <p:nvSpPr>
            <p:cNvPr name="TextBox 5" id="5"/>
            <p:cNvSpPr txBox="true"/>
            <p:nvPr/>
          </p:nvSpPr>
          <p:spPr>
            <a:xfrm>
              <a:off x="0" y="-38100"/>
              <a:ext cx="2619172" cy="797215"/>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0358971" y="7837775"/>
            <a:ext cx="1395895" cy="786354"/>
          </a:xfrm>
          <a:prstGeom prst="rect">
            <a:avLst/>
          </a:prstGeom>
        </p:spPr>
        <p:txBody>
          <a:bodyPr anchor="t" rtlCol="false" tIns="0" lIns="0" bIns="0" rIns="0">
            <a:spAutoFit/>
          </a:bodyPr>
          <a:lstStyle/>
          <a:p>
            <a:pPr algn="l" marL="0" indent="0" lvl="0">
              <a:lnSpc>
                <a:spcPts val="6072"/>
              </a:lnSpc>
              <a:spcBef>
                <a:spcPct val="0"/>
              </a:spcBef>
            </a:pPr>
            <a:r>
              <a:rPr lang="en-US" sz="5571" spc="-233" strike="noStrike" u="none">
                <a:solidFill>
                  <a:srgbClr val="FFFFFF"/>
                </a:solidFill>
                <a:latin typeface="Be Vietnam Ultra-Bold"/>
                <a:ea typeface="Be Vietnam Ultra-Bold"/>
                <a:cs typeface="Be Vietnam Ultra-Bold"/>
                <a:sym typeface="Be Vietnam Ultra-Bold"/>
              </a:rPr>
              <a:t>04.</a:t>
            </a:r>
          </a:p>
        </p:txBody>
      </p:sp>
      <p:sp>
        <p:nvSpPr>
          <p:cNvPr name="TextBox 7" id="7"/>
          <p:cNvSpPr txBox="true"/>
          <p:nvPr/>
        </p:nvSpPr>
        <p:spPr>
          <a:xfrm rot="0">
            <a:off x="12425979" y="7690568"/>
            <a:ext cx="3723372" cy="689140"/>
          </a:xfrm>
          <a:prstGeom prst="rect">
            <a:avLst/>
          </a:prstGeom>
        </p:spPr>
        <p:txBody>
          <a:bodyPr anchor="t" rtlCol="false" tIns="0" lIns="0" bIns="0" rIns="0">
            <a:spAutoFit/>
          </a:bodyPr>
          <a:lstStyle/>
          <a:p>
            <a:pPr algn="l" marL="0" indent="0" lvl="0">
              <a:lnSpc>
                <a:spcPts val="1805"/>
              </a:lnSpc>
            </a:pPr>
            <a:r>
              <a:rPr lang="en-US" sz="1388">
                <a:solidFill>
                  <a:srgbClr val="FFFFFF"/>
                </a:solidFill>
                <a:latin typeface="Quicksand Medium"/>
                <a:ea typeface="Quicksand Medium"/>
                <a:cs typeface="Quicksand Medium"/>
                <a:sym typeface="Quicksand Medium"/>
              </a:rPr>
              <a:t>Kiểm thử: Sử dụng Postman và JUnit để kiểm thử các API và đảm bảo hệ thống hoạt động ổn định.</a:t>
            </a:r>
          </a:p>
        </p:txBody>
      </p:sp>
      <p:grpSp>
        <p:nvGrpSpPr>
          <p:cNvPr name="Group 8" id="8"/>
          <p:cNvGrpSpPr/>
          <p:nvPr/>
        </p:nvGrpSpPr>
        <p:grpSpPr>
          <a:xfrm rot="0">
            <a:off x="9866314" y="5263655"/>
            <a:ext cx="6684066" cy="1937245"/>
            <a:chOff x="0" y="0"/>
            <a:chExt cx="2619172" cy="759115"/>
          </a:xfrm>
        </p:grpSpPr>
        <p:sp>
          <p:nvSpPr>
            <p:cNvPr name="Freeform 9" id="9"/>
            <p:cNvSpPr/>
            <p:nvPr/>
          </p:nvSpPr>
          <p:spPr>
            <a:xfrm flipH="false" flipV="false" rot="0">
              <a:off x="0" y="0"/>
              <a:ext cx="2619172" cy="759115"/>
            </a:xfrm>
            <a:custGeom>
              <a:avLst/>
              <a:gdLst/>
              <a:ahLst/>
              <a:cxnLst/>
              <a:rect r="r" b="b" t="t" l="l"/>
              <a:pathLst>
                <a:path h="759115" w="2619172">
                  <a:moveTo>
                    <a:pt x="17374" y="0"/>
                  </a:moveTo>
                  <a:lnTo>
                    <a:pt x="2601798" y="0"/>
                  </a:lnTo>
                  <a:cubicBezTo>
                    <a:pt x="2606406" y="0"/>
                    <a:pt x="2610825" y="1830"/>
                    <a:pt x="2614083" y="5089"/>
                  </a:cubicBezTo>
                  <a:cubicBezTo>
                    <a:pt x="2617341" y="8347"/>
                    <a:pt x="2619172" y="12766"/>
                    <a:pt x="2619172" y="17374"/>
                  </a:cubicBezTo>
                  <a:lnTo>
                    <a:pt x="2619172" y="741741"/>
                  </a:lnTo>
                  <a:cubicBezTo>
                    <a:pt x="2619172" y="751337"/>
                    <a:pt x="2611393" y="759115"/>
                    <a:pt x="2601798" y="759115"/>
                  </a:cubicBezTo>
                  <a:lnTo>
                    <a:pt x="17374" y="759115"/>
                  </a:lnTo>
                  <a:cubicBezTo>
                    <a:pt x="12766" y="759115"/>
                    <a:pt x="8347" y="757285"/>
                    <a:pt x="5089" y="754027"/>
                  </a:cubicBezTo>
                  <a:cubicBezTo>
                    <a:pt x="1830" y="750768"/>
                    <a:pt x="0" y="746349"/>
                    <a:pt x="0" y="741741"/>
                  </a:cubicBezTo>
                  <a:lnTo>
                    <a:pt x="0" y="17374"/>
                  </a:lnTo>
                  <a:cubicBezTo>
                    <a:pt x="0" y="12766"/>
                    <a:pt x="1830" y="8347"/>
                    <a:pt x="5089" y="5089"/>
                  </a:cubicBezTo>
                  <a:cubicBezTo>
                    <a:pt x="8347" y="1830"/>
                    <a:pt x="12766" y="0"/>
                    <a:pt x="17374" y="0"/>
                  </a:cubicBezTo>
                  <a:close/>
                </a:path>
              </a:pathLst>
            </a:custGeom>
            <a:solidFill>
              <a:srgbClr val="06C892"/>
            </a:solidFill>
            <a:ln w="9525" cap="sq">
              <a:solidFill>
                <a:srgbClr val="000000"/>
              </a:solidFill>
              <a:prstDash val="solid"/>
              <a:miter/>
            </a:ln>
          </p:spPr>
        </p:sp>
        <p:sp>
          <p:nvSpPr>
            <p:cNvPr name="TextBox 10" id="10"/>
            <p:cNvSpPr txBox="true"/>
            <p:nvPr/>
          </p:nvSpPr>
          <p:spPr>
            <a:xfrm>
              <a:off x="0" y="-38100"/>
              <a:ext cx="2619172"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358971" y="5776705"/>
            <a:ext cx="1395895" cy="786354"/>
          </a:xfrm>
          <a:prstGeom prst="rect">
            <a:avLst/>
          </a:prstGeom>
        </p:spPr>
        <p:txBody>
          <a:bodyPr anchor="t" rtlCol="false" tIns="0" lIns="0" bIns="0" rIns="0">
            <a:spAutoFit/>
          </a:bodyPr>
          <a:lstStyle/>
          <a:p>
            <a:pPr algn="l" marL="0" indent="0" lvl="0">
              <a:lnSpc>
                <a:spcPts val="6072"/>
              </a:lnSpc>
              <a:spcBef>
                <a:spcPct val="0"/>
              </a:spcBef>
            </a:pPr>
            <a:r>
              <a:rPr lang="en-US" sz="5571" spc="-233" strike="noStrike" u="none">
                <a:solidFill>
                  <a:srgbClr val="FFFFFF"/>
                </a:solidFill>
                <a:latin typeface="Be Vietnam Ultra-Bold"/>
                <a:ea typeface="Be Vietnam Ultra-Bold"/>
                <a:cs typeface="Be Vietnam Ultra-Bold"/>
                <a:sym typeface="Be Vietnam Ultra-Bold"/>
              </a:rPr>
              <a:t>03.</a:t>
            </a:r>
          </a:p>
        </p:txBody>
      </p:sp>
      <p:sp>
        <p:nvSpPr>
          <p:cNvPr name="TextBox 12" id="12"/>
          <p:cNvSpPr txBox="true"/>
          <p:nvPr/>
        </p:nvSpPr>
        <p:spPr>
          <a:xfrm rot="0">
            <a:off x="12425979" y="5629498"/>
            <a:ext cx="3723372" cy="689140"/>
          </a:xfrm>
          <a:prstGeom prst="rect">
            <a:avLst/>
          </a:prstGeom>
        </p:spPr>
        <p:txBody>
          <a:bodyPr anchor="t" rtlCol="false" tIns="0" lIns="0" bIns="0" rIns="0">
            <a:spAutoFit/>
          </a:bodyPr>
          <a:lstStyle/>
          <a:p>
            <a:pPr algn="l" marL="0" indent="0" lvl="0">
              <a:lnSpc>
                <a:spcPts val="1805"/>
              </a:lnSpc>
            </a:pPr>
            <a:r>
              <a:rPr lang="en-US" sz="1388">
                <a:solidFill>
                  <a:srgbClr val="FFFFFF"/>
                </a:solidFill>
                <a:latin typeface="Quicksand Medium"/>
                <a:ea typeface="Quicksand Medium"/>
                <a:cs typeface="Quicksand Medium"/>
                <a:sym typeface="Quicksand Medium"/>
              </a:rPr>
              <a:t>Phát triển Frontend: Tạo giao diện người dùng và kết nối với Backend thông qua các API đã triển khai.</a:t>
            </a:r>
          </a:p>
        </p:txBody>
      </p:sp>
      <p:grpSp>
        <p:nvGrpSpPr>
          <p:cNvPr name="Group 13" id="13"/>
          <p:cNvGrpSpPr/>
          <p:nvPr/>
        </p:nvGrpSpPr>
        <p:grpSpPr>
          <a:xfrm rot="0">
            <a:off x="9866314" y="3206255"/>
            <a:ext cx="6684066" cy="1937245"/>
            <a:chOff x="0" y="0"/>
            <a:chExt cx="2619172" cy="759115"/>
          </a:xfrm>
        </p:grpSpPr>
        <p:sp>
          <p:nvSpPr>
            <p:cNvPr name="Freeform 14" id="14"/>
            <p:cNvSpPr/>
            <p:nvPr/>
          </p:nvSpPr>
          <p:spPr>
            <a:xfrm flipH="false" flipV="false" rot="0">
              <a:off x="0" y="0"/>
              <a:ext cx="2619172" cy="759115"/>
            </a:xfrm>
            <a:custGeom>
              <a:avLst/>
              <a:gdLst/>
              <a:ahLst/>
              <a:cxnLst/>
              <a:rect r="r" b="b" t="t" l="l"/>
              <a:pathLst>
                <a:path h="759115" w="2619172">
                  <a:moveTo>
                    <a:pt x="17374" y="0"/>
                  </a:moveTo>
                  <a:lnTo>
                    <a:pt x="2601798" y="0"/>
                  </a:lnTo>
                  <a:cubicBezTo>
                    <a:pt x="2606406" y="0"/>
                    <a:pt x="2610825" y="1830"/>
                    <a:pt x="2614083" y="5089"/>
                  </a:cubicBezTo>
                  <a:cubicBezTo>
                    <a:pt x="2617341" y="8347"/>
                    <a:pt x="2619172" y="12766"/>
                    <a:pt x="2619172" y="17374"/>
                  </a:cubicBezTo>
                  <a:lnTo>
                    <a:pt x="2619172" y="741741"/>
                  </a:lnTo>
                  <a:cubicBezTo>
                    <a:pt x="2619172" y="751337"/>
                    <a:pt x="2611393" y="759115"/>
                    <a:pt x="2601798" y="759115"/>
                  </a:cubicBezTo>
                  <a:lnTo>
                    <a:pt x="17374" y="759115"/>
                  </a:lnTo>
                  <a:cubicBezTo>
                    <a:pt x="12766" y="759115"/>
                    <a:pt x="8347" y="757285"/>
                    <a:pt x="5089" y="754027"/>
                  </a:cubicBezTo>
                  <a:cubicBezTo>
                    <a:pt x="1830" y="750768"/>
                    <a:pt x="0" y="746349"/>
                    <a:pt x="0" y="741741"/>
                  </a:cubicBezTo>
                  <a:lnTo>
                    <a:pt x="0" y="17374"/>
                  </a:lnTo>
                  <a:cubicBezTo>
                    <a:pt x="0" y="12766"/>
                    <a:pt x="1830" y="8347"/>
                    <a:pt x="5089" y="5089"/>
                  </a:cubicBezTo>
                  <a:cubicBezTo>
                    <a:pt x="8347" y="1830"/>
                    <a:pt x="12766" y="0"/>
                    <a:pt x="17374" y="0"/>
                  </a:cubicBezTo>
                  <a:close/>
                </a:path>
              </a:pathLst>
            </a:custGeom>
            <a:solidFill>
              <a:srgbClr val="3139A8"/>
            </a:solidFill>
            <a:ln w="9525" cap="sq">
              <a:solidFill>
                <a:srgbClr val="000000"/>
              </a:solidFill>
              <a:prstDash val="solid"/>
              <a:miter/>
            </a:ln>
          </p:spPr>
        </p:sp>
        <p:sp>
          <p:nvSpPr>
            <p:cNvPr name="TextBox 15" id="15"/>
            <p:cNvSpPr txBox="true"/>
            <p:nvPr/>
          </p:nvSpPr>
          <p:spPr>
            <a:xfrm>
              <a:off x="0" y="-38100"/>
              <a:ext cx="2619172" cy="797215"/>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10358971" y="3719305"/>
            <a:ext cx="1395895" cy="786354"/>
          </a:xfrm>
          <a:prstGeom prst="rect">
            <a:avLst/>
          </a:prstGeom>
        </p:spPr>
        <p:txBody>
          <a:bodyPr anchor="t" rtlCol="false" tIns="0" lIns="0" bIns="0" rIns="0">
            <a:spAutoFit/>
          </a:bodyPr>
          <a:lstStyle/>
          <a:p>
            <a:pPr algn="l" marL="0" indent="0" lvl="0">
              <a:lnSpc>
                <a:spcPts val="6072"/>
              </a:lnSpc>
              <a:spcBef>
                <a:spcPct val="0"/>
              </a:spcBef>
            </a:pPr>
            <a:r>
              <a:rPr lang="en-US" sz="5571" spc="-233" strike="noStrike" u="none">
                <a:solidFill>
                  <a:srgbClr val="FFFFFF"/>
                </a:solidFill>
                <a:latin typeface="Be Vietnam Ultra-Bold"/>
                <a:ea typeface="Be Vietnam Ultra-Bold"/>
                <a:cs typeface="Be Vietnam Ultra-Bold"/>
                <a:sym typeface="Be Vietnam Ultra-Bold"/>
              </a:rPr>
              <a:t>02.</a:t>
            </a:r>
          </a:p>
        </p:txBody>
      </p:sp>
      <p:sp>
        <p:nvSpPr>
          <p:cNvPr name="TextBox 17" id="17"/>
          <p:cNvSpPr txBox="true"/>
          <p:nvPr/>
        </p:nvSpPr>
        <p:spPr>
          <a:xfrm rot="0">
            <a:off x="12425979" y="3572098"/>
            <a:ext cx="3723372" cy="918382"/>
          </a:xfrm>
          <a:prstGeom prst="rect">
            <a:avLst/>
          </a:prstGeom>
        </p:spPr>
        <p:txBody>
          <a:bodyPr anchor="t" rtlCol="false" tIns="0" lIns="0" bIns="0" rIns="0">
            <a:spAutoFit/>
          </a:bodyPr>
          <a:lstStyle/>
          <a:p>
            <a:pPr algn="l" marL="0" indent="0" lvl="0">
              <a:lnSpc>
                <a:spcPts val="1805"/>
              </a:lnSpc>
            </a:pPr>
            <a:r>
              <a:rPr lang="en-US" sz="1388">
                <a:solidFill>
                  <a:srgbClr val="FFFFFF"/>
                </a:solidFill>
                <a:latin typeface="Quicksand Medium"/>
                <a:ea typeface="Quicksand Medium"/>
                <a:cs typeface="Quicksand Medium"/>
                <a:sym typeface="Quicksand Medium"/>
              </a:rPr>
              <a:t>Phát triển Backend: Triển khai các API RESTful cho các chức năng của hệ thống, bao gồm quản lý câu lạc bộ, thành viên, và xử lý xác thực.</a:t>
            </a:r>
          </a:p>
        </p:txBody>
      </p:sp>
      <p:grpSp>
        <p:nvGrpSpPr>
          <p:cNvPr name="Group 18" id="18"/>
          <p:cNvGrpSpPr/>
          <p:nvPr/>
        </p:nvGrpSpPr>
        <p:grpSpPr>
          <a:xfrm rot="0">
            <a:off x="9866314" y="1028700"/>
            <a:ext cx="6684066" cy="1937245"/>
            <a:chOff x="0" y="0"/>
            <a:chExt cx="2619172" cy="759115"/>
          </a:xfrm>
        </p:grpSpPr>
        <p:sp>
          <p:nvSpPr>
            <p:cNvPr name="Freeform 19" id="19"/>
            <p:cNvSpPr/>
            <p:nvPr/>
          </p:nvSpPr>
          <p:spPr>
            <a:xfrm flipH="false" flipV="false" rot="0">
              <a:off x="0" y="0"/>
              <a:ext cx="2619172" cy="759115"/>
            </a:xfrm>
            <a:custGeom>
              <a:avLst/>
              <a:gdLst/>
              <a:ahLst/>
              <a:cxnLst/>
              <a:rect r="r" b="b" t="t" l="l"/>
              <a:pathLst>
                <a:path h="759115" w="2619172">
                  <a:moveTo>
                    <a:pt x="17374" y="0"/>
                  </a:moveTo>
                  <a:lnTo>
                    <a:pt x="2601798" y="0"/>
                  </a:lnTo>
                  <a:cubicBezTo>
                    <a:pt x="2606406" y="0"/>
                    <a:pt x="2610825" y="1830"/>
                    <a:pt x="2614083" y="5089"/>
                  </a:cubicBezTo>
                  <a:cubicBezTo>
                    <a:pt x="2617341" y="8347"/>
                    <a:pt x="2619172" y="12766"/>
                    <a:pt x="2619172" y="17374"/>
                  </a:cubicBezTo>
                  <a:lnTo>
                    <a:pt x="2619172" y="741741"/>
                  </a:lnTo>
                  <a:cubicBezTo>
                    <a:pt x="2619172" y="751337"/>
                    <a:pt x="2611393" y="759115"/>
                    <a:pt x="2601798" y="759115"/>
                  </a:cubicBezTo>
                  <a:lnTo>
                    <a:pt x="17374" y="759115"/>
                  </a:lnTo>
                  <a:cubicBezTo>
                    <a:pt x="12766" y="759115"/>
                    <a:pt x="8347" y="757285"/>
                    <a:pt x="5089" y="754027"/>
                  </a:cubicBezTo>
                  <a:cubicBezTo>
                    <a:pt x="1830" y="750768"/>
                    <a:pt x="0" y="746349"/>
                    <a:pt x="0" y="741741"/>
                  </a:cubicBezTo>
                  <a:lnTo>
                    <a:pt x="0" y="17374"/>
                  </a:lnTo>
                  <a:cubicBezTo>
                    <a:pt x="0" y="12766"/>
                    <a:pt x="1830" y="8347"/>
                    <a:pt x="5089" y="5089"/>
                  </a:cubicBezTo>
                  <a:cubicBezTo>
                    <a:pt x="8347" y="1830"/>
                    <a:pt x="12766" y="0"/>
                    <a:pt x="17374" y="0"/>
                  </a:cubicBezTo>
                  <a:close/>
                </a:path>
              </a:pathLst>
            </a:custGeom>
            <a:solidFill>
              <a:srgbClr val="5383FF"/>
            </a:solidFill>
            <a:ln w="9525" cap="sq">
              <a:solidFill>
                <a:srgbClr val="000000"/>
              </a:solidFill>
              <a:prstDash val="solid"/>
              <a:miter/>
            </a:ln>
          </p:spPr>
        </p:sp>
        <p:sp>
          <p:nvSpPr>
            <p:cNvPr name="TextBox 20" id="20"/>
            <p:cNvSpPr txBox="true"/>
            <p:nvPr/>
          </p:nvSpPr>
          <p:spPr>
            <a:xfrm>
              <a:off x="0" y="-38100"/>
              <a:ext cx="2619172" cy="797215"/>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0358971" y="1541750"/>
            <a:ext cx="1395895" cy="786354"/>
          </a:xfrm>
          <a:prstGeom prst="rect">
            <a:avLst/>
          </a:prstGeom>
        </p:spPr>
        <p:txBody>
          <a:bodyPr anchor="t" rtlCol="false" tIns="0" lIns="0" bIns="0" rIns="0">
            <a:spAutoFit/>
          </a:bodyPr>
          <a:lstStyle/>
          <a:p>
            <a:pPr algn="l" marL="0" indent="0" lvl="0">
              <a:lnSpc>
                <a:spcPts val="6072"/>
              </a:lnSpc>
              <a:spcBef>
                <a:spcPct val="0"/>
              </a:spcBef>
            </a:pPr>
            <a:r>
              <a:rPr lang="en-US" sz="5571" spc="-233" strike="noStrike" u="none">
                <a:solidFill>
                  <a:srgbClr val="FFFFFF"/>
                </a:solidFill>
                <a:latin typeface="Be Vietnam Ultra-Bold"/>
                <a:ea typeface="Be Vietnam Ultra-Bold"/>
                <a:cs typeface="Be Vietnam Ultra-Bold"/>
                <a:sym typeface="Be Vietnam Ultra-Bold"/>
              </a:rPr>
              <a:t>01.</a:t>
            </a:r>
          </a:p>
        </p:txBody>
      </p:sp>
      <p:sp>
        <p:nvSpPr>
          <p:cNvPr name="TextBox 22" id="22"/>
          <p:cNvSpPr txBox="true"/>
          <p:nvPr/>
        </p:nvSpPr>
        <p:spPr>
          <a:xfrm rot="0">
            <a:off x="12425979" y="1394543"/>
            <a:ext cx="3723372" cy="918382"/>
          </a:xfrm>
          <a:prstGeom prst="rect">
            <a:avLst/>
          </a:prstGeom>
        </p:spPr>
        <p:txBody>
          <a:bodyPr anchor="t" rtlCol="false" tIns="0" lIns="0" bIns="0" rIns="0">
            <a:spAutoFit/>
          </a:bodyPr>
          <a:lstStyle/>
          <a:p>
            <a:pPr algn="l" marL="0" indent="0" lvl="0">
              <a:lnSpc>
                <a:spcPts val="1805"/>
              </a:lnSpc>
            </a:pPr>
            <a:r>
              <a:rPr lang="en-US" sz="1388">
                <a:solidFill>
                  <a:srgbClr val="FFFFFF"/>
                </a:solidFill>
                <a:latin typeface="Quicksand Medium"/>
                <a:ea typeface="Quicksand Medium"/>
                <a:cs typeface="Quicksand Medium"/>
                <a:sym typeface="Quicksand Medium"/>
              </a:rPr>
              <a:t>Xây dựng môi trường phát triển: Sử dụng IDE IntelliJ IDEA và các công cụ quản lý dự án như Maven để quản lý các thư viện phụ thuộc và build hệ thống.</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2678335" y="2486025"/>
            <a:ext cx="12931330" cy="5314950"/>
          </a:xfrm>
          <a:prstGeom prst="rect">
            <a:avLst/>
          </a:prstGeom>
        </p:spPr>
        <p:txBody>
          <a:bodyPr anchor="t" rtlCol="false" tIns="0" lIns="0" bIns="0" rIns="0">
            <a:spAutoFit/>
          </a:bodyPr>
          <a:lstStyle/>
          <a:p>
            <a:pPr algn="ctr" marL="0" indent="0" lvl="0">
              <a:lnSpc>
                <a:spcPts val="13989"/>
              </a:lnSpc>
            </a:pPr>
            <a:r>
              <a:rPr lang="en-US" sz="11658" spc="-489">
                <a:solidFill>
                  <a:srgbClr val="3139A8"/>
                </a:solidFill>
                <a:latin typeface="Be Vietnam Ultra-Bold"/>
                <a:ea typeface="Be Vietnam Ultra-Bold"/>
                <a:cs typeface="Be Vietnam Ultra-Bold"/>
                <a:sym typeface="Be Vietnam Ultra-Bold"/>
              </a:rPr>
              <a:t>CÁC TÍNH NĂNG CHÍNH CỦA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DAGPFs8JBJI</dc:identifier>
  <dcterms:modified xsi:type="dcterms:W3CDTF">2011-08-01T06:04:30Z</dcterms:modified>
  <cp:revision>1</cp:revision>
  <dc:title>Phát triển ứng dụng di động</dc:title>
</cp:coreProperties>
</file>